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1 · Les zones de REBOND &amp; CO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merchandising · Jour 1 · Exercices · AMUM 7 +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Déplacez chaque produit à l’endroit du parc où vous le placeriez. Écrivez votre raison dans la case de droite.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93776" y="1179576"/>
            <a:ext cx="5230368" cy="3035808"/>
          </a:xfrm>
          <a:prstGeom prst="roundRect">
            <a:avLst>
              <a:gd name="adj" fmla="val 1807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548640" y="1234440"/>
            <a:ext cx="1024128" cy="1228954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585216" y="1271016"/>
            <a:ext cx="9509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Salles d’anniversaire</a:t>
            </a:r>
            <a:endParaRPr lang="fr-FR" sz="1100" dirty="0"/>
          </a:p>
        </p:txBody>
      </p:sp>
      <p:sp>
        <p:nvSpPr>
          <p:cNvPr id="12" name="Shape 8"/>
          <p:cNvSpPr/>
          <p:nvPr/>
        </p:nvSpPr>
        <p:spPr>
          <a:xfrm>
            <a:off x="548640" y="2697480"/>
            <a:ext cx="1024128" cy="1463040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585216" y="2734056"/>
            <a:ext cx="9509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Accueil</a:t>
            </a:r>
            <a:endParaRPr lang="fr-FR" sz="1100" dirty="0"/>
          </a:p>
        </p:txBody>
      </p:sp>
      <p:sp>
        <p:nvSpPr>
          <p:cNvPr id="14" name="Shape 10"/>
          <p:cNvSpPr/>
          <p:nvPr/>
        </p:nvSpPr>
        <p:spPr>
          <a:xfrm>
            <a:off x="1828800" y="1234440"/>
            <a:ext cx="2150669" cy="1697126"/>
          </a:xfrm>
          <a:prstGeom prst="roundRect">
            <a:avLst>
              <a:gd name="adj" fmla="val 2155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1865376" y="1271016"/>
            <a:ext cx="207751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Trampolines</a:t>
            </a:r>
            <a:endParaRPr lang="fr-FR" sz="1100" dirty="0"/>
          </a:p>
        </p:txBody>
      </p:sp>
      <p:sp>
        <p:nvSpPr>
          <p:cNvPr id="16" name="Shape 12"/>
          <p:cNvSpPr/>
          <p:nvPr/>
        </p:nvSpPr>
        <p:spPr>
          <a:xfrm>
            <a:off x="1828800" y="3165653"/>
            <a:ext cx="2150669" cy="994867"/>
          </a:xfrm>
          <a:prstGeom prst="roundRect">
            <a:avLst>
              <a:gd name="adj" fmla="val 367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1865376" y="3202229"/>
            <a:ext cx="207751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Allée vers la sortie</a:t>
            </a:r>
            <a:endParaRPr lang="fr-FR" sz="1100" dirty="0"/>
          </a:p>
        </p:txBody>
      </p:sp>
      <p:sp>
        <p:nvSpPr>
          <p:cNvPr id="18" name="Shape 14"/>
          <p:cNvSpPr/>
          <p:nvPr/>
        </p:nvSpPr>
        <p:spPr>
          <a:xfrm>
            <a:off x="4235501" y="1234440"/>
            <a:ext cx="1433779" cy="1287475"/>
          </a:xfrm>
          <a:prstGeom prst="roundRect">
            <a:avLst>
              <a:gd name="adj" fmla="val 2841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4272077" y="1271016"/>
            <a:ext cx="136062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Snack</a:t>
            </a:r>
            <a:endParaRPr lang="fr-FR" sz="1100" dirty="0"/>
          </a:p>
        </p:txBody>
      </p:sp>
      <p:sp>
        <p:nvSpPr>
          <p:cNvPr id="20" name="Shape 16"/>
          <p:cNvSpPr/>
          <p:nvPr/>
        </p:nvSpPr>
        <p:spPr>
          <a:xfrm>
            <a:off x="4235501" y="2756002"/>
            <a:ext cx="1433779" cy="965606"/>
          </a:xfrm>
          <a:prstGeom prst="roundRect">
            <a:avLst>
              <a:gd name="adj" fmla="val 3788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4272077" y="2792578"/>
            <a:ext cx="136062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Boutique</a:t>
            </a:r>
            <a:endParaRPr lang="fr-FR" sz="1100" dirty="0"/>
          </a:p>
        </p:txBody>
      </p:sp>
      <p:sp>
        <p:nvSpPr>
          <p:cNvPr id="22" name="Text 18"/>
          <p:cNvSpPr txBox="1"/>
          <p:nvPr/>
        </p:nvSpPr>
        <p:spPr>
          <a:xfrm>
            <a:off x="512064" y="423367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900" b="1" dirty="0">
                <a:solidFill>
                  <a:srgbClr val="37B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ENTRÉE ▶</a:t>
            </a:r>
            <a:endParaRPr lang="fr-FR" sz="900" dirty="0"/>
          </a:p>
        </p:txBody>
      </p:sp>
      <p:sp>
        <p:nvSpPr>
          <p:cNvPr id="23" name="Text 19"/>
          <p:cNvSpPr txBox="1"/>
          <p:nvPr/>
        </p:nvSpPr>
        <p:spPr>
          <a:xfrm>
            <a:off x="4663440" y="4233672"/>
            <a:ext cx="10607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900" b="1" dirty="0">
                <a:solidFill>
                  <a:srgbClr val="F973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SORTIE ▶</a:t>
            </a:r>
            <a:endParaRPr lang="fr-FR" sz="900" dirty="0"/>
          </a:p>
        </p:txBody>
      </p:sp>
      <p:sp>
        <p:nvSpPr>
          <p:cNvPr id="24" name="Text 20"/>
          <p:cNvSpPr/>
          <p:nvPr/>
        </p:nvSpPr>
        <p:spPr>
          <a:xfrm>
            <a:off x="6035040" y="1188720"/>
            <a:ext cx="1371600" cy="457200"/>
          </a:xfrm>
          <a:prstGeom prst="roundRect">
            <a:avLst>
              <a:gd name="adj" fmla="val 10000"/>
            </a:avLst>
          </a:prstGeom>
          <a:solidFill>
            <a:srgbClr val="37B79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Chaussettes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7498080" y="1188720"/>
            <a:ext cx="1371600" cy="457200"/>
          </a:xfrm>
          <a:prstGeom prst="roundRect">
            <a:avLst>
              <a:gd name="adj" fmla="val 10000"/>
            </a:avLst>
          </a:prstGeom>
          <a:solidFill>
            <a:srgbClr val="1E6FB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Peluches</a:t>
            </a:r>
            <a:endParaRPr lang="en-US" sz="1050" dirty="0"/>
          </a:p>
        </p:txBody>
      </p:sp>
      <p:sp>
        <p:nvSpPr>
          <p:cNvPr id="26" name="Text 22"/>
          <p:cNvSpPr/>
          <p:nvPr/>
        </p:nvSpPr>
        <p:spPr>
          <a:xfrm>
            <a:off x="6035040" y="1755648"/>
            <a:ext cx="1371600" cy="457200"/>
          </a:xfrm>
          <a:prstGeom prst="roundRect">
            <a:avLst>
              <a:gd name="adj" fmla="val 10000"/>
            </a:avLst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Confiseries</a:t>
            </a:r>
            <a:endParaRPr lang="en-US" sz="1050" dirty="0"/>
          </a:p>
        </p:txBody>
      </p:sp>
      <p:sp>
        <p:nvSpPr>
          <p:cNvPr id="27" name="Text 23"/>
          <p:cNvSpPr/>
          <p:nvPr/>
        </p:nvSpPr>
        <p:spPr>
          <a:xfrm>
            <a:off x="7498080" y="1755648"/>
            <a:ext cx="1371600" cy="457200"/>
          </a:xfrm>
          <a:prstGeom prst="roundRect">
            <a:avLst>
              <a:gd name="adj" fmla="val 10000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Nouveautés Halloween</a:t>
            </a:r>
            <a:endParaRPr lang="en-US" sz="1050" dirty="0"/>
          </a:p>
        </p:txBody>
      </p:sp>
      <p:sp>
        <p:nvSpPr>
          <p:cNvPr id="28" name="Text 24"/>
          <p:cNvSpPr/>
          <p:nvPr/>
        </p:nvSpPr>
        <p:spPr>
          <a:xfrm>
            <a:off x="6035040" y="2322576"/>
            <a:ext cx="1371600" cy="457200"/>
          </a:xfrm>
          <a:prstGeom prst="roundRect">
            <a:avLst>
              <a:gd name="adj" fmla="val 10000"/>
            </a:avLst>
          </a:prstGeom>
          <a:solidFill>
            <a:srgbClr val="069EB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Déguisements</a:t>
            </a:r>
            <a:endParaRPr lang="en-US" sz="1050" dirty="0"/>
          </a:p>
        </p:txBody>
      </p:sp>
      <p:sp>
        <p:nvSpPr>
          <p:cNvPr id="29" name="Text 25"/>
          <p:cNvSpPr/>
          <p:nvPr/>
        </p:nvSpPr>
        <p:spPr>
          <a:xfrm>
            <a:off x="7498080" y="2322576"/>
            <a:ext cx="1371600" cy="457200"/>
          </a:xfrm>
          <a:prstGeom prst="roundRect">
            <a:avLst>
              <a:gd name="adj" fmla="val 10000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Gourdes</a:t>
            </a:r>
            <a:endParaRPr lang="en-US" sz="1050" dirty="0"/>
          </a:p>
        </p:txBody>
      </p:sp>
      <p:sp>
        <p:nvSpPr>
          <p:cNvPr id="30" name="Shape 26"/>
          <p:cNvSpPr/>
          <p:nvPr/>
        </p:nvSpPr>
        <p:spPr>
          <a:xfrm>
            <a:off x="6035040" y="2971800"/>
            <a:ext cx="2880360" cy="1737360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Text 27"/>
          <p:cNvSpPr txBox="1"/>
          <p:nvPr/>
        </p:nvSpPr>
        <p:spPr>
          <a:xfrm>
            <a:off x="6172200" y="3035808"/>
            <a:ext cx="26517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 raisons :</a:t>
            </a:r>
            <a:endParaRPr lang="fr-FR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2 · Le mur de la boutique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merchandising · Jour 1 · Exercices · AMUM 7 +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Placez les 12 produits sur le mur (3 étagères, 4 places). Le chiffre : les ventes de la semaine.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548640" y="1234440"/>
            <a:ext cx="4572000" cy="3017520"/>
          </a:xfrm>
          <a:prstGeom prst="rect">
            <a:avLst/>
          </a:prstGeom>
          <a:solidFill>
            <a:srgbClr val="F4F8FC"/>
          </a:solidFill>
          <a:ln w="19050">
            <a:solidFill>
              <a:srgbClr val="CBD5E1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548640" y="2240280"/>
            <a:ext cx="4572000" cy="0"/>
          </a:xfrm>
          <a:prstGeom prst="line">
            <a:avLst/>
          </a:prstGeom>
          <a:noFill/>
          <a:ln w="28575">
            <a:solidFill>
              <a:srgbClr val="CBD5E1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548640" y="3246120"/>
            <a:ext cx="4572000" cy="0"/>
          </a:xfrm>
          <a:prstGeom prst="line">
            <a:avLst/>
          </a:prstGeom>
          <a:noFill/>
          <a:ln w="28575">
            <a:solidFill>
              <a:srgbClr val="CBD5E1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603504" y="4251960"/>
            <a:ext cx="109728" cy="91440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3" name="Shape 9"/>
          <p:cNvSpPr/>
          <p:nvPr/>
        </p:nvSpPr>
        <p:spPr>
          <a:xfrm>
            <a:off x="4956048" y="4251960"/>
            <a:ext cx="109728" cy="91440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548640" y="4370832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mur du fond de la boutique</a:t>
            </a:r>
            <a:endParaRPr lang="fr-FR" sz="1050" dirty="0"/>
          </a:p>
        </p:txBody>
      </p:sp>
      <p:sp>
        <p:nvSpPr>
          <p:cNvPr id="15" name="Text 11"/>
          <p:cNvSpPr/>
          <p:nvPr/>
        </p:nvSpPr>
        <p:spPr>
          <a:xfrm>
            <a:off x="5486400" y="1188720"/>
            <a:ext cx="1078992" cy="777240"/>
          </a:xfrm>
          <a:prstGeom prst="roundRect">
            <a:avLst>
              <a:gd name="adj" fmla="val 5882"/>
            </a:avLst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Sucettes · 60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6629400" y="1188720"/>
            <a:ext cx="1078992" cy="777240"/>
          </a:xfrm>
          <a:prstGeom prst="roundRect">
            <a:avLst>
              <a:gd name="adj" fmla="val 5882"/>
            </a:avLst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Bonbons · 55</a:t>
            </a:r>
            <a:endParaRPr lang="en-US" sz="950" dirty="0"/>
          </a:p>
        </p:txBody>
      </p:sp>
      <p:sp>
        <p:nvSpPr>
          <p:cNvPr id="17" name="Text 13"/>
          <p:cNvSpPr/>
          <p:nvPr/>
        </p:nvSpPr>
        <p:spPr>
          <a:xfrm>
            <a:off x="7772400" y="1188720"/>
            <a:ext cx="1078992" cy="777240"/>
          </a:xfrm>
          <a:prstGeom prst="roundRect">
            <a:avLst>
              <a:gd name="adj" fmla="val 5882"/>
            </a:avLst>
          </a:prstGeom>
          <a:solidFill>
            <a:srgbClr val="1E6FB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Peluche licorne · 42</a:t>
            </a:r>
            <a:endParaRPr lang="en-US" sz="950" dirty="0"/>
          </a:p>
        </p:txBody>
      </p:sp>
      <p:sp>
        <p:nvSpPr>
          <p:cNvPr id="18" name="Text 14"/>
          <p:cNvSpPr/>
          <p:nvPr/>
        </p:nvSpPr>
        <p:spPr>
          <a:xfrm>
            <a:off x="5486400" y="2057400"/>
            <a:ext cx="1078992" cy="777240"/>
          </a:xfrm>
          <a:prstGeom prst="roundRect">
            <a:avLst>
              <a:gd name="adj" fmla="val 5882"/>
            </a:avLst>
          </a:prstGeom>
          <a:solidFill>
            <a:srgbClr val="1E6FB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Peluche dino · 35</a:t>
            </a:r>
            <a:endParaRPr lang="en-US" sz="950" dirty="0"/>
          </a:p>
        </p:txBody>
      </p:sp>
      <p:sp>
        <p:nvSpPr>
          <p:cNvPr id="19" name="Text 15"/>
          <p:cNvSpPr/>
          <p:nvPr/>
        </p:nvSpPr>
        <p:spPr>
          <a:xfrm>
            <a:off x="6629400" y="2057400"/>
            <a:ext cx="1078992" cy="777240"/>
          </a:xfrm>
          <a:prstGeom prst="roundRect">
            <a:avLst>
              <a:gd name="adj" fmla="val 5882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Porte-clés · 30</a:t>
            </a:r>
            <a:endParaRPr lang="en-US" sz="950" dirty="0"/>
          </a:p>
        </p:txBody>
      </p:sp>
      <p:sp>
        <p:nvSpPr>
          <p:cNvPr id="20" name="Text 16"/>
          <p:cNvSpPr/>
          <p:nvPr/>
        </p:nvSpPr>
        <p:spPr>
          <a:xfrm>
            <a:off x="7772400" y="2057400"/>
            <a:ext cx="1078992" cy="777240"/>
          </a:xfrm>
          <a:prstGeom prst="roundRect">
            <a:avLst>
              <a:gd name="adj" fmla="val 5882"/>
            </a:avLst>
          </a:prstGeom>
          <a:solidFill>
            <a:srgbClr val="069EB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Balles rebondissantes · 20</a:t>
            </a:r>
            <a:endParaRPr lang="en-US" sz="950" dirty="0"/>
          </a:p>
        </p:txBody>
      </p:sp>
      <p:sp>
        <p:nvSpPr>
          <p:cNvPr id="21" name="Text 17"/>
          <p:cNvSpPr/>
          <p:nvPr/>
        </p:nvSpPr>
        <p:spPr>
          <a:xfrm>
            <a:off x="5486400" y="2926080"/>
            <a:ext cx="1078992" cy="777240"/>
          </a:xfrm>
          <a:prstGeom prst="roundRect">
            <a:avLst>
              <a:gd name="adj" fmla="val 5882"/>
            </a:avLst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Chocolats · 18</a:t>
            </a:r>
            <a:endParaRPr lang="en-US" sz="950" dirty="0"/>
          </a:p>
        </p:txBody>
      </p:sp>
      <p:sp>
        <p:nvSpPr>
          <p:cNvPr id="22" name="Text 18"/>
          <p:cNvSpPr/>
          <p:nvPr/>
        </p:nvSpPr>
        <p:spPr>
          <a:xfrm>
            <a:off x="6629400" y="2926080"/>
            <a:ext cx="1078992" cy="777240"/>
          </a:xfrm>
          <a:prstGeom prst="roundRect">
            <a:avLst>
              <a:gd name="adj" fmla="val 5882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Gourdes · 12</a:t>
            </a:r>
            <a:endParaRPr lang="en-US" sz="950" dirty="0"/>
          </a:p>
        </p:txBody>
      </p:sp>
      <p:sp>
        <p:nvSpPr>
          <p:cNvPr id="23" name="Text 19"/>
          <p:cNvSpPr/>
          <p:nvPr/>
        </p:nvSpPr>
        <p:spPr>
          <a:xfrm>
            <a:off x="7772400" y="2926080"/>
            <a:ext cx="1078992" cy="777240"/>
          </a:xfrm>
          <a:prstGeom prst="roundRect">
            <a:avLst>
              <a:gd name="adj" fmla="val 5882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Casquettes · 9</a:t>
            </a:r>
            <a:endParaRPr lang="en-US" sz="950" dirty="0"/>
          </a:p>
        </p:txBody>
      </p:sp>
      <p:sp>
        <p:nvSpPr>
          <p:cNvPr id="24" name="Text 20"/>
          <p:cNvSpPr/>
          <p:nvPr/>
        </p:nvSpPr>
        <p:spPr>
          <a:xfrm>
            <a:off x="5486400" y="3794760"/>
            <a:ext cx="1078992" cy="777240"/>
          </a:xfrm>
          <a:prstGeom prst="roundRect">
            <a:avLst>
              <a:gd name="adj" fmla="val 5882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Déguisements · 8</a:t>
            </a:r>
            <a:endParaRPr lang="en-US" sz="950" dirty="0"/>
          </a:p>
        </p:txBody>
      </p:sp>
      <p:sp>
        <p:nvSpPr>
          <p:cNvPr id="25" name="Text 21"/>
          <p:cNvSpPr/>
          <p:nvPr/>
        </p:nvSpPr>
        <p:spPr>
          <a:xfrm>
            <a:off x="6629400" y="3794760"/>
            <a:ext cx="1078992" cy="777240"/>
          </a:xfrm>
          <a:prstGeom prst="roundRect">
            <a:avLst>
              <a:gd name="adj" fmla="val 5882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Mugs · 6</a:t>
            </a:r>
            <a:endParaRPr lang="en-US" sz="950" dirty="0"/>
          </a:p>
        </p:txBody>
      </p:sp>
      <p:sp>
        <p:nvSpPr>
          <p:cNvPr id="26" name="Text 22"/>
          <p:cNvSpPr/>
          <p:nvPr/>
        </p:nvSpPr>
        <p:spPr>
          <a:xfrm>
            <a:off x="7772400" y="3794760"/>
            <a:ext cx="1078992" cy="777240"/>
          </a:xfrm>
          <a:prstGeom prst="roundRect">
            <a:avLst>
              <a:gd name="adj" fmla="val 5882"/>
            </a:avLst>
          </a:prstGeom>
          <a:solidFill>
            <a:srgbClr val="F0A50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Citrouille lumineuse · nouveauté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3 · Le planogramme du frigo du snack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merchandising · Jour 1 · Exercices · AMUM 7 +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Remplissez les 16 places (4 étagères, 4 places). Chaque boisson a deux tuiles : vous pouvez en laisser une de côté.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548640" y="1234440"/>
            <a:ext cx="4023360" cy="3200400"/>
          </a:xfrm>
          <a:prstGeom prst="rect">
            <a:avLst/>
          </a:prstGeom>
          <a:solidFill>
            <a:srgbClr val="EEF6FB"/>
          </a:solidFill>
          <a:ln w="19050">
            <a:solidFill>
              <a:srgbClr val="CBD5E1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548640" y="2034540"/>
            <a:ext cx="4023360" cy="0"/>
          </a:xfrm>
          <a:prstGeom prst="line">
            <a:avLst/>
          </a:prstGeom>
          <a:noFill/>
          <a:ln w="28575">
            <a:solidFill>
              <a:srgbClr val="CBD5E1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548640" y="2834640"/>
            <a:ext cx="4023360" cy="0"/>
          </a:xfrm>
          <a:prstGeom prst="line">
            <a:avLst/>
          </a:prstGeom>
          <a:noFill/>
          <a:ln w="28575">
            <a:solidFill>
              <a:srgbClr val="CBD5E1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48640" y="3634740"/>
            <a:ext cx="4023360" cy="0"/>
          </a:xfrm>
          <a:prstGeom prst="line">
            <a:avLst/>
          </a:prstGeom>
          <a:noFill/>
          <a:ln w="28575">
            <a:solidFill>
              <a:srgbClr val="CBD5E1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603504" y="4434840"/>
            <a:ext cx="109728" cy="91440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4" name="Shape 10"/>
          <p:cNvSpPr/>
          <p:nvPr/>
        </p:nvSpPr>
        <p:spPr>
          <a:xfrm>
            <a:off x="4407408" y="4434840"/>
            <a:ext cx="109728" cy="91440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548640" y="4553712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frigo du snack</a:t>
            </a:r>
            <a:endParaRPr lang="fr-FR" sz="1050" dirty="0"/>
          </a:p>
        </p:txBody>
      </p:sp>
      <p:sp>
        <p:nvSpPr>
          <p:cNvPr id="16" name="Text 12"/>
          <p:cNvSpPr/>
          <p:nvPr/>
        </p:nvSpPr>
        <p:spPr>
          <a:xfrm>
            <a:off x="4937760" y="1188720"/>
            <a:ext cx="932688" cy="685800"/>
          </a:xfrm>
          <a:prstGeom prst="roundRect">
            <a:avLst>
              <a:gd name="adj" fmla="val 6667"/>
            </a:avLst>
          </a:prstGeom>
          <a:solidFill>
            <a:srgbClr val="37B79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 de pomme · 110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5943600" y="1188720"/>
            <a:ext cx="932688" cy="685800"/>
          </a:xfrm>
          <a:prstGeom prst="roundRect">
            <a:avLst>
              <a:gd name="adj" fmla="val 6667"/>
            </a:avLst>
          </a:prstGeom>
          <a:solidFill>
            <a:srgbClr val="37B79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 de pomme · 110</a:t>
            </a:r>
            <a:endParaRPr lang="en-US" sz="900" dirty="0"/>
          </a:p>
        </p:txBody>
      </p:sp>
      <p:sp>
        <p:nvSpPr>
          <p:cNvPr id="18" name="Text 14"/>
          <p:cNvSpPr/>
          <p:nvPr/>
        </p:nvSpPr>
        <p:spPr>
          <a:xfrm>
            <a:off x="6995160" y="1188720"/>
            <a:ext cx="932688" cy="685800"/>
          </a:xfrm>
          <a:prstGeom prst="roundRect">
            <a:avLst>
              <a:gd name="adj" fmla="val 6667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 · 95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8001000" y="1188720"/>
            <a:ext cx="932688" cy="685800"/>
          </a:xfrm>
          <a:prstGeom prst="roundRect">
            <a:avLst>
              <a:gd name="adj" fmla="val 6667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 · 95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4937760" y="1993392"/>
            <a:ext cx="932688" cy="685800"/>
          </a:xfrm>
          <a:prstGeom prst="roundRect">
            <a:avLst>
              <a:gd name="adj" fmla="val 6667"/>
            </a:avLst>
          </a:prstGeom>
          <a:solidFill>
            <a:srgbClr val="069EB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Eau 50 cl · 70</a:t>
            </a:r>
            <a:endParaRPr lang="en-US" sz="900" dirty="0"/>
          </a:p>
        </p:txBody>
      </p:sp>
      <p:sp>
        <p:nvSpPr>
          <p:cNvPr id="21" name="Text 17"/>
          <p:cNvSpPr/>
          <p:nvPr/>
        </p:nvSpPr>
        <p:spPr>
          <a:xfrm>
            <a:off x="5943600" y="1993392"/>
            <a:ext cx="932688" cy="685800"/>
          </a:xfrm>
          <a:prstGeom prst="roundRect">
            <a:avLst>
              <a:gd name="adj" fmla="val 6667"/>
            </a:avLst>
          </a:prstGeom>
          <a:solidFill>
            <a:srgbClr val="069EB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Eau 50 cl · 70</a:t>
            </a:r>
            <a:endParaRPr lang="en-US" sz="900" dirty="0"/>
          </a:p>
        </p:txBody>
      </p:sp>
      <p:sp>
        <p:nvSpPr>
          <p:cNvPr id="22" name="Text 18"/>
          <p:cNvSpPr/>
          <p:nvPr/>
        </p:nvSpPr>
        <p:spPr>
          <a:xfrm>
            <a:off x="6995160" y="1993392"/>
            <a:ext cx="932688" cy="685800"/>
          </a:xfrm>
          <a:prstGeom prst="roundRect">
            <a:avLst>
              <a:gd name="adj" fmla="val 6667"/>
            </a:avLst>
          </a:prstGeom>
          <a:solidFill>
            <a:srgbClr val="37B79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 d’orange · 55</a:t>
            </a:r>
            <a:endParaRPr lang="en-US" sz="900" dirty="0"/>
          </a:p>
        </p:txBody>
      </p:sp>
      <p:sp>
        <p:nvSpPr>
          <p:cNvPr id="23" name="Text 19"/>
          <p:cNvSpPr/>
          <p:nvPr/>
        </p:nvSpPr>
        <p:spPr>
          <a:xfrm>
            <a:off x="8001000" y="1993392"/>
            <a:ext cx="932688" cy="685800"/>
          </a:xfrm>
          <a:prstGeom prst="roundRect">
            <a:avLst>
              <a:gd name="adj" fmla="val 6667"/>
            </a:avLst>
          </a:prstGeom>
          <a:solidFill>
            <a:srgbClr val="37B79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 d’orange · 55</a:t>
            </a:r>
            <a:endParaRPr lang="en-US" sz="900" dirty="0"/>
          </a:p>
        </p:txBody>
      </p:sp>
      <p:sp>
        <p:nvSpPr>
          <p:cNvPr id="24" name="Text 20"/>
          <p:cNvSpPr/>
          <p:nvPr/>
        </p:nvSpPr>
        <p:spPr>
          <a:xfrm>
            <a:off x="4937760" y="2798064"/>
            <a:ext cx="932688" cy="685800"/>
          </a:xfrm>
          <a:prstGeom prst="roundRect">
            <a:avLst>
              <a:gd name="adj" fmla="val 6667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Limonade · 50</a:t>
            </a:r>
            <a:endParaRPr lang="en-US" sz="900" dirty="0"/>
          </a:p>
        </p:txBody>
      </p:sp>
      <p:sp>
        <p:nvSpPr>
          <p:cNvPr id="25" name="Text 21"/>
          <p:cNvSpPr/>
          <p:nvPr/>
        </p:nvSpPr>
        <p:spPr>
          <a:xfrm>
            <a:off x="5943600" y="2798064"/>
            <a:ext cx="932688" cy="685800"/>
          </a:xfrm>
          <a:prstGeom prst="roundRect">
            <a:avLst>
              <a:gd name="adj" fmla="val 6667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Limonade · 50</a:t>
            </a:r>
            <a:endParaRPr lang="en-US" sz="900" dirty="0"/>
          </a:p>
        </p:txBody>
      </p:sp>
      <p:sp>
        <p:nvSpPr>
          <p:cNvPr id="26" name="Text 22"/>
          <p:cNvSpPr/>
          <p:nvPr/>
        </p:nvSpPr>
        <p:spPr>
          <a:xfrm>
            <a:off x="6995160" y="2798064"/>
            <a:ext cx="932688" cy="685800"/>
          </a:xfrm>
          <a:prstGeom prst="roundRect">
            <a:avLst>
              <a:gd name="adj" fmla="val 6667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Thé glacé · 50</a:t>
            </a:r>
            <a:endParaRPr lang="en-US" sz="900" dirty="0"/>
          </a:p>
        </p:txBody>
      </p:sp>
      <p:sp>
        <p:nvSpPr>
          <p:cNvPr id="27" name="Text 23"/>
          <p:cNvSpPr/>
          <p:nvPr/>
        </p:nvSpPr>
        <p:spPr>
          <a:xfrm>
            <a:off x="8001000" y="2798064"/>
            <a:ext cx="932688" cy="685800"/>
          </a:xfrm>
          <a:prstGeom prst="roundRect">
            <a:avLst>
              <a:gd name="adj" fmla="val 6667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Thé glacé · 50</a:t>
            </a:r>
            <a:endParaRPr lang="en-US" sz="900" dirty="0"/>
          </a:p>
        </p:txBody>
      </p:sp>
      <p:sp>
        <p:nvSpPr>
          <p:cNvPr id="28" name="Text 24"/>
          <p:cNvSpPr/>
          <p:nvPr/>
        </p:nvSpPr>
        <p:spPr>
          <a:xfrm>
            <a:off x="4937760" y="3602736"/>
            <a:ext cx="932688" cy="685800"/>
          </a:xfrm>
          <a:prstGeom prst="roundRect">
            <a:avLst>
              <a:gd name="adj" fmla="val 6667"/>
            </a:avLst>
          </a:prstGeom>
          <a:solidFill>
            <a:srgbClr val="37B79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Lait chocolaté · 45</a:t>
            </a:r>
            <a:endParaRPr lang="en-US" sz="900" dirty="0"/>
          </a:p>
        </p:txBody>
      </p:sp>
      <p:sp>
        <p:nvSpPr>
          <p:cNvPr id="29" name="Text 25"/>
          <p:cNvSpPr/>
          <p:nvPr/>
        </p:nvSpPr>
        <p:spPr>
          <a:xfrm>
            <a:off x="5943600" y="3602736"/>
            <a:ext cx="932688" cy="685800"/>
          </a:xfrm>
          <a:prstGeom prst="roundRect">
            <a:avLst>
              <a:gd name="adj" fmla="val 6667"/>
            </a:avLst>
          </a:prstGeom>
          <a:solidFill>
            <a:srgbClr val="37B79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Lait chocolaté · 45</a:t>
            </a:r>
            <a:endParaRPr lang="en-US" sz="900" dirty="0"/>
          </a:p>
        </p:txBody>
      </p:sp>
      <p:sp>
        <p:nvSpPr>
          <p:cNvPr id="30" name="Text 26"/>
          <p:cNvSpPr/>
          <p:nvPr/>
        </p:nvSpPr>
        <p:spPr>
          <a:xfrm>
            <a:off x="6995160" y="3602736"/>
            <a:ext cx="932688" cy="685800"/>
          </a:xfrm>
          <a:prstGeom prst="roundRect">
            <a:avLst>
              <a:gd name="adj" fmla="val 6667"/>
            </a:avLst>
          </a:prstGeom>
          <a:solidFill>
            <a:srgbClr val="069EB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Eau 1,5 L · 25 · lourde</a:t>
            </a:r>
            <a:endParaRPr lang="en-US" sz="900" dirty="0"/>
          </a:p>
        </p:txBody>
      </p:sp>
      <p:sp>
        <p:nvSpPr>
          <p:cNvPr id="31" name="Text 27"/>
          <p:cNvSpPr/>
          <p:nvPr/>
        </p:nvSpPr>
        <p:spPr>
          <a:xfrm>
            <a:off x="8001000" y="3602736"/>
            <a:ext cx="932688" cy="685800"/>
          </a:xfrm>
          <a:prstGeom prst="roundRect">
            <a:avLst>
              <a:gd name="adj" fmla="val 6667"/>
            </a:avLst>
          </a:prstGeom>
          <a:solidFill>
            <a:srgbClr val="069EB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Eau 1,5 L · 25 · lourde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Atelier · La boutique de REBOND &amp; CO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merchandising · Jour 1 · Exercices · AMUM 7 +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Déplacez les univers et les supports sur le plan. À droite : votre diagnostic et vos quatre actions.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548640" y="1234440"/>
            <a:ext cx="4206240" cy="3017520"/>
          </a:xfrm>
          <a:prstGeom prst="rect">
            <a:avLst/>
          </a:prstGeom>
          <a:solidFill>
            <a:srgbClr val="FFFFFF"/>
          </a:solidFill>
          <a:ln w="25400">
            <a:solidFill>
              <a:srgbClr val="1A3A5C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2735885" y="4215384"/>
            <a:ext cx="841248" cy="7315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2735885" y="4288536"/>
            <a:ext cx="8412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900" b="1" dirty="0">
                <a:solidFill>
                  <a:srgbClr val="37B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ENTRÉE</a:t>
            </a:r>
            <a:endParaRPr lang="fr-FR" sz="900" dirty="0"/>
          </a:p>
        </p:txBody>
      </p:sp>
      <p:sp>
        <p:nvSpPr>
          <p:cNvPr id="12" name="Shape 8"/>
          <p:cNvSpPr/>
          <p:nvPr/>
        </p:nvSpPr>
        <p:spPr>
          <a:xfrm>
            <a:off x="801014" y="3588106"/>
            <a:ext cx="1093622" cy="362102"/>
          </a:xfrm>
          <a:prstGeom prst="roundRect">
            <a:avLst>
              <a:gd name="adj" fmla="val 10101"/>
            </a:avLst>
          </a:prstGeom>
          <a:solidFill>
            <a:srgbClr val="1A3A5C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801014" y="3588106"/>
            <a:ext cx="1093622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Caisse</a:t>
            </a:r>
            <a:endParaRPr lang="fr-FR" sz="1000" dirty="0"/>
          </a:p>
        </p:txBody>
      </p:sp>
      <p:sp>
        <p:nvSpPr>
          <p:cNvPr id="14" name="Shape 10"/>
          <p:cNvSpPr/>
          <p:nvPr/>
        </p:nvSpPr>
        <p:spPr>
          <a:xfrm>
            <a:off x="4418381" y="1536192"/>
            <a:ext cx="252374" cy="1870862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5" name="Shape 11"/>
          <p:cNvSpPr/>
          <p:nvPr/>
        </p:nvSpPr>
        <p:spPr>
          <a:xfrm>
            <a:off x="1053389" y="1355141"/>
            <a:ext cx="3196742" cy="211226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6" name="Shape 12"/>
          <p:cNvSpPr/>
          <p:nvPr/>
        </p:nvSpPr>
        <p:spPr>
          <a:xfrm>
            <a:off x="632765" y="1717243"/>
            <a:ext cx="252374" cy="1569110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7" name="Shape 13"/>
          <p:cNvSpPr/>
          <p:nvPr/>
        </p:nvSpPr>
        <p:spPr>
          <a:xfrm>
            <a:off x="2062886" y="2139696"/>
            <a:ext cx="1177747" cy="603504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8" name="Text 14"/>
          <p:cNvSpPr/>
          <p:nvPr/>
        </p:nvSpPr>
        <p:spPr>
          <a:xfrm>
            <a:off x="4983480" y="1188720"/>
            <a:ext cx="914400" cy="411480"/>
          </a:xfrm>
          <a:prstGeom prst="roundRect">
            <a:avLst>
              <a:gd name="adj" fmla="val 11111"/>
            </a:avLst>
          </a:prstGeom>
          <a:solidFill>
            <a:srgbClr val="1E6FB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Peluches</a:t>
            </a:r>
            <a:endParaRPr lang="en-US" sz="950" dirty="0"/>
          </a:p>
        </p:txBody>
      </p:sp>
      <p:sp>
        <p:nvSpPr>
          <p:cNvPr id="19" name="Text 15"/>
          <p:cNvSpPr/>
          <p:nvPr/>
        </p:nvSpPr>
        <p:spPr>
          <a:xfrm>
            <a:off x="5971032" y="1188720"/>
            <a:ext cx="914400" cy="411480"/>
          </a:xfrm>
          <a:prstGeom prst="roundRect">
            <a:avLst>
              <a:gd name="adj" fmla="val 11111"/>
            </a:avLst>
          </a:prstGeom>
          <a:solidFill>
            <a:srgbClr val="EF4444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Confiseries</a:t>
            </a:r>
            <a:endParaRPr lang="en-US" sz="950" dirty="0"/>
          </a:p>
        </p:txBody>
      </p:sp>
      <p:sp>
        <p:nvSpPr>
          <p:cNvPr id="20" name="Text 16"/>
          <p:cNvSpPr/>
          <p:nvPr/>
        </p:nvSpPr>
        <p:spPr>
          <a:xfrm>
            <a:off x="6958584" y="1188720"/>
            <a:ext cx="914400" cy="411480"/>
          </a:xfrm>
          <a:prstGeom prst="roundRect">
            <a:avLst>
              <a:gd name="adj" fmla="val 11111"/>
            </a:avLst>
          </a:prstGeom>
          <a:solidFill>
            <a:srgbClr val="1A3A5C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Souvenirs</a:t>
            </a:r>
            <a:endParaRPr lang="en-US" sz="950" dirty="0"/>
          </a:p>
        </p:txBody>
      </p:sp>
      <p:sp>
        <p:nvSpPr>
          <p:cNvPr id="21" name="Text 17"/>
          <p:cNvSpPr/>
          <p:nvPr/>
        </p:nvSpPr>
        <p:spPr>
          <a:xfrm>
            <a:off x="7946136" y="1188720"/>
            <a:ext cx="914400" cy="411480"/>
          </a:xfrm>
          <a:prstGeom prst="roundRect">
            <a:avLst>
              <a:gd name="adj" fmla="val 11111"/>
            </a:avLst>
          </a:prstGeom>
          <a:solidFill>
            <a:srgbClr val="F97316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Fête</a:t>
            </a:r>
            <a:endParaRPr lang="en-US" sz="950" dirty="0"/>
          </a:p>
        </p:txBody>
      </p:sp>
      <p:sp>
        <p:nvSpPr>
          <p:cNvPr id="22" name="Text 18"/>
          <p:cNvSpPr/>
          <p:nvPr/>
        </p:nvSpPr>
        <p:spPr>
          <a:xfrm>
            <a:off x="4983480" y="1691640"/>
            <a:ext cx="914400" cy="411480"/>
          </a:xfrm>
          <a:prstGeom prst="roundRect">
            <a:avLst>
              <a:gd name="adj" fmla="val 11111"/>
            </a:avLst>
          </a:prstGeom>
          <a:solidFill>
            <a:srgbClr val="F0A50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Nouveauté Pâques</a:t>
            </a:r>
            <a:endParaRPr lang="en-US" sz="950" dirty="0"/>
          </a:p>
        </p:txBody>
      </p:sp>
      <p:sp>
        <p:nvSpPr>
          <p:cNvPr id="23" name="Text 19"/>
          <p:cNvSpPr/>
          <p:nvPr/>
        </p:nvSpPr>
        <p:spPr>
          <a:xfrm>
            <a:off x="5971032" y="1691640"/>
            <a:ext cx="914400" cy="411480"/>
          </a:xfrm>
          <a:prstGeom prst="roundRect">
            <a:avLst>
              <a:gd name="adj" fmla="val 11111"/>
            </a:avLst>
          </a:prstGeom>
          <a:solidFill>
            <a:srgbClr val="37B79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Kakemono</a:t>
            </a:r>
            <a:endParaRPr lang="en-US" sz="950" dirty="0"/>
          </a:p>
        </p:txBody>
      </p:sp>
      <p:sp>
        <p:nvSpPr>
          <p:cNvPr id="24" name="Text 20"/>
          <p:cNvSpPr/>
          <p:nvPr/>
        </p:nvSpPr>
        <p:spPr>
          <a:xfrm>
            <a:off x="6958584" y="1691640"/>
            <a:ext cx="914400" cy="411480"/>
          </a:xfrm>
          <a:prstGeom prst="roundRect">
            <a:avLst>
              <a:gd name="adj" fmla="val 11111"/>
            </a:avLst>
          </a:prstGeom>
          <a:solidFill>
            <a:srgbClr val="37B795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Totem</a:t>
            </a:r>
            <a:endParaRPr lang="en-US" sz="950" dirty="0"/>
          </a:p>
        </p:txBody>
      </p:sp>
      <p:sp>
        <p:nvSpPr>
          <p:cNvPr id="25" name="Text 21"/>
          <p:cNvSpPr/>
          <p:nvPr/>
        </p:nvSpPr>
        <p:spPr>
          <a:xfrm>
            <a:off x="7946136" y="1691640"/>
            <a:ext cx="914400" cy="411480"/>
          </a:xfrm>
          <a:prstGeom prst="roundRect">
            <a:avLst>
              <a:gd name="adj" fmla="val 11111"/>
            </a:avLst>
          </a:prstGeom>
          <a:solidFill>
            <a:srgbClr val="64748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Réglettes prix</a:t>
            </a:r>
            <a:endParaRPr lang="en-US" sz="950" dirty="0"/>
          </a:p>
        </p:txBody>
      </p:sp>
      <p:sp>
        <p:nvSpPr>
          <p:cNvPr id="26" name="Shape 22"/>
          <p:cNvSpPr/>
          <p:nvPr/>
        </p:nvSpPr>
        <p:spPr>
          <a:xfrm>
            <a:off x="4983480" y="2286000"/>
            <a:ext cx="3931920" cy="1143000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Text 23"/>
          <p:cNvSpPr txBox="1"/>
          <p:nvPr/>
        </p:nvSpPr>
        <p:spPr>
          <a:xfrm>
            <a:off x="5120640" y="234086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Notre diagnostic : cinq problèmes, et la règle qu’ils ne respectent pas</a:t>
            </a:r>
            <a:endParaRPr lang="fr-FR" sz="1050" dirty="0"/>
          </a:p>
        </p:txBody>
      </p:sp>
      <p:sp>
        <p:nvSpPr>
          <p:cNvPr id="28" name="Shape 24"/>
          <p:cNvSpPr/>
          <p:nvPr/>
        </p:nvSpPr>
        <p:spPr>
          <a:xfrm>
            <a:off x="4983480" y="3520440"/>
            <a:ext cx="3931920" cy="1188720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Text 25"/>
          <p:cNvSpPr txBox="1"/>
          <p:nvPr/>
        </p:nvSpPr>
        <p:spPr>
          <a:xfrm>
            <a:off x="5120640" y="3575304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0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 quatre actions : ce qu’on change, où, pourquoi</a:t>
            </a:r>
            <a:endParaRPr lang="fr-FR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JMSA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merchandising · Jour 1 — exercices</dc:title>
  <dc:subject>PptxGenJS Presentation</dc:subject>
  <dc:creator>AB — JMSA</dc:creator>
  <cp:lastModifiedBy>AB — JMSA</cp:lastModifiedBy>
  <cp:revision>1</cp:revision>
  <dcterms:created xsi:type="dcterms:W3CDTF">2026-10-21T13:47:11Z</dcterms:created>
  <dcterms:modified xsi:type="dcterms:W3CDTF">2026-10-21T13:47:11Z</dcterms:modified>
</cp:coreProperties>
</file>